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61" r:id="rId19"/>
    <p:sldId id="369" r:id="rId20"/>
    <p:sldId id="370" r:id="rId21"/>
    <p:sldId id="373" r:id="rId22"/>
    <p:sldId id="364" r:id="rId23"/>
    <p:sldId id="375" r:id="rId24"/>
    <p:sldId id="376" r:id="rId25"/>
    <p:sldId id="377" r:id="rId26"/>
    <p:sldId id="378" r:id="rId27"/>
    <p:sldId id="374" r:id="rId28"/>
    <p:sldId id="365" r:id="rId29"/>
    <p:sldId id="366" r:id="rId30"/>
    <p:sldId id="367" r:id="rId31"/>
    <p:sldId id="311" r:id="rId32"/>
    <p:sldId id="354" r:id="rId33"/>
    <p:sldId id="304" r:id="rId34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Linear Regression" id="{0C0541A0-72AB-914E-915C-899C3D572D79}">
          <p14:sldIdLst>
            <p14:sldId id="361"/>
            <p14:sldId id="369"/>
            <p14:sldId id="370"/>
            <p14:sldId id="373"/>
            <p14:sldId id="364"/>
            <p14:sldId id="375"/>
            <p14:sldId id="376"/>
            <p14:sldId id="377"/>
            <p14:sldId id="378"/>
            <p14:sldId id="374"/>
          </p14:sldIdLst>
        </p14:section>
        <p14:section name="Nearest Neighbors Regression" id="{8D665CED-4CFB-1B42-AB5C-D59ACBBE9613}">
          <p14:sldIdLst>
            <p14:sldId id="365"/>
          </p14:sldIdLst>
        </p14:section>
        <p14:section name="Many more models" id="{C07ABA7C-7BF4-3C41-86EE-96A8EC37DA48}">
          <p14:sldIdLst>
            <p14:sldId id="366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6" autoAdjust="0"/>
    <p:restoredTop sz="96241" autoAdjust="0"/>
  </p:normalViewPr>
  <p:slideViewPr>
    <p:cSldViewPr showGuides="1">
      <p:cViewPr varScale="1">
        <p:scale>
          <a:sx n="121" d="100"/>
          <a:sy n="121" d="100"/>
        </p:scale>
        <p:origin x="6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934DE2-99F1-2D2C-0A2F-8CE228F7308D}"/>
              </a:ext>
            </a:extLst>
          </p:cNvPr>
          <p:cNvSpPr txBox="1"/>
          <p:nvPr/>
        </p:nvSpPr>
        <p:spPr>
          <a:xfrm>
            <a:off x="1024747" y="5001358"/>
            <a:ext cx="1975221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Training labels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D7D771-68B9-F254-01D4-38F507FB00A1}"/>
              </a:ext>
            </a:extLst>
          </p:cNvPr>
          <p:cNvCxnSpPr>
            <a:cxnSpLocks/>
          </p:cNvCxnSpPr>
          <p:nvPr/>
        </p:nvCxnSpPr>
        <p:spPr>
          <a:xfrm>
            <a:off x="3048000" y="5181600"/>
            <a:ext cx="1842228" cy="0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51816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80000"/>
              <a:buFont typeface="System Font Regular"/>
              <a:buChar char="📈"/>
            </a:pPr>
            <a:r>
              <a:rPr lang="en-US" dirty="0"/>
              <a:t> What is “regression”?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Best-fit regression models: Linear Regression</a:t>
            </a:r>
          </a:p>
          <a:p>
            <a:pPr>
              <a:buSzPct val="80000"/>
              <a:buFont typeface="System Font Regular"/>
              <a:buChar char="🏘️"/>
            </a:pPr>
            <a:r>
              <a:rPr lang="en-US" dirty="0"/>
              <a:t> Similarity-based regression models: </a:t>
            </a:r>
            <a:r>
              <a:rPr lang="en-US" i="1" dirty="0"/>
              <a:t>k-</a:t>
            </a:r>
            <a:r>
              <a:rPr lang="en-US" dirty="0"/>
              <a:t>Nearest Neighbors regression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regression models</a:t>
            </a:r>
          </a:p>
          <a:p>
            <a:pPr>
              <a:buSzPct val="80000"/>
              <a:buFont typeface="System Font Regular"/>
              <a:buChar char="💎"/>
            </a:pPr>
            <a:r>
              <a:rPr lang="en-US" dirty="0"/>
              <a:t> Case study: Diamond price prediction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Consider the following problem:</a:t>
            </a:r>
          </a:p>
          <a:p>
            <a:pPr marL="230188" indent="-230188">
              <a:buSzPct val="80000"/>
              <a:buFont typeface="System Font Regular"/>
              <a:buChar char="🐧"/>
            </a:pPr>
            <a:r>
              <a:rPr lang="en-US" dirty="0"/>
              <a:t>We have measurements of the flipper length and the body mass of penguins</a:t>
            </a:r>
          </a:p>
          <a:p>
            <a:pPr marL="230188" indent="-230188">
              <a:buSzPct val="80000"/>
              <a:buFont typeface="System Font Regular"/>
              <a:buChar char="🐧"/>
            </a:pPr>
            <a:r>
              <a:rPr lang="en-US" dirty="0"/>
              <a:t>We suspect that there is some kind of relationship between the two variables</a:t>
            </a:r>
          </a:p>
          <a:p>
            <a:pPr marL="230188" indent="-230188">
              <a:buSzPct val="80000"/>
              <a:buFont typeface="System Font Regular"/>
              <a:buChar char="🐧"/>
            </a:pPr>
            <a:r>
              <a:rPr lang="en-US" dirty="0"/>
              <a:t>Formulating a causal, biologically-motivated model for this relationship seems difficult</a:t>
            </a:r>
          </a:p>
          <a:p>
            <a:pPr marL="230188" indent="-230188">
              <a:buSzPct val="80000"/>
              <a:buFont typeface="System Font Regular"/>
              <a:buChar char="🐧"/>
            </a:pPr>
            <a:r>
              <a:rPr lang="en-US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“regression”?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use regression models to associate </a:t>
            </a:r>
            <a:r>
              <a:rPr lang="en-US" sz="24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400" dirty="0">
                <a:latin typeface="National 2" panose="020B0504030502020203" pitchFamily="34" charset="77"/>
              </a:rPr>
              <a:t>with a </a:t>
            </a:r>
            <a:r>
              <a:rPr lang="en-US" sz="2400" dirty="0">
                <a:latin typeface="National 2 Medium" panose="020B0504030502020203" pitchFamily="34" charset="77"/>
              </a:rPr>
              <a:t>continuous-valued dependent variable </a:t>
            </a:r>
            <a:r>
              <a:rPr lang="en-US" sz="2400" dirty="0">
                <a:latin typeface="National 2" panose="020B0504030502020203" pitchFamily="34" charset="77"/>
              </a:rPr>
              <a:t>without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sz="1700" dirty="0">
                <a:latin typeface="National 2" panose="020B0504030502020203" pitchFamily="34" charset="77"/>
              </a:rPr>
              <a:t>Which of these problems could we tackle with a regression model?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if a customer will buy a product based on their previous purchase history.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student’s college GPA based on their high school GPA and SAT score.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the distance traveled by a spaceship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load of a server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company’s revenue based on its advertising expenditure.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value of a house based on its features.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Regression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following problem: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have measurements of the flipper length and the body mass of penguins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suspect that there is some kind of relationship between the two variables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Formulating a causal, biologically-motivated model for this relationship seems difficult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Intuitively, we would suspect some kind of linear relationship plus some noise:</a:t>
                </a:r>
              </a:p>
              <a:p>
                <a:pPr marL="457200" lvl="1" indent="0" algn="ctr">
                  <a:buSzPct val="8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mass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525" lvl="1" indent="0" algn="ctr">
                  <a:buSzPct val="80000"/>
                  <a:buNone/>
                </a:pPr>
                <a:r>
                  <a:rPr lang="en-US" dirty="0"/>
                  <a:t>How to draw the best line?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52" t="-920" r="-2477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1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different relationships between some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and some dependent </a:t>
                </a:r>
                <a:r>
                  <a:rPr lang="en-US" sz="1800" i="1" dirty="0"/>
                  <a:t>y</a:t>
                </a:r>
                <a:r>
                  <a:rPr lang="en-US" sz="1800" dirty="0"/>
                  <a:t>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r="-1126" b="-10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92511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Regression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b="-1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695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ED5077-6735-1C22-9C80-91D4CBB0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could also use multiple independent variables with any basis function (here, degree 1):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/>
                <a:r>
                  <a:rPr lang="en-US" sz="2400" dirty="0"/>
                  <a:t>“Multiple linear regression”</a:t>
                </a:r>
              </a:p>
              <a:p>
                <a:pPr marL="285750" indent="-285750"/>
                <a:r>
                  <a:rPr lang="en-US" sz="2400" dirty="0"/>
                  <a:t>Theoretically arbitrarily many predictors possible</a:t>
                </a:r>
              </a:p>
              <a:p>
                <a:pPr marL="285750" indent="-285750"/>
                <a:r>
                  <a:rPr lang="en-US" sz="2400" dirty="0"/>
                  <a:t>Usually just a single response per model</a:t>
                </a:r>
              </a:p>
              <a:p>
                <a:pPr marL="285750" indent="-285750"/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  <a:blipFill>
                <a:blip r:embed="rId3"/>
                <a:stretch>
                  <a:fillRect l="-3055" t="-1227" b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5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Where would you draw the line?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How could you be sure that it is “the best line”?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128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National 2 Medium" panose="020B0504030502020203" pitchFamily="34" charset="77"/>
                  </a:rPr>
                  <a:t>Assumption: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National 2" panose="020B0504030502020203" pitchFamily="34" charset="77"/>
                  </a:rPr>
                  <a:t>Drawing a line </a:t>
                </a:r>
                <a:r>
                  <a:rPr lang="en-US" sz="2400" dirty="0">
                    <a:latin typeface="National 2" panose="020B0504030502020203" pitchFamily="34" charset="77"/>
                  </a:rPr>
                  <a:t>means finding the values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National 2" panose="020B0504030502020203" pitchFamily="34" charset="7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We accept that we cannot model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National 2" panose="020B0504030502020203" pitchFamily="34" charset="77"/>
                  </a:rPr>
                  <a:t> (random error).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</a:t>
                </a:r>
                <a:r>
                  <a:rPr lang="en-US" sz="2400" i="1" dirty="0">
                    <a:latin typeface="National 2" panose="020B0504030502020203" pitchFamily="34" charset="77"/>
                  </a:rPr>
                  <a:t>best fit </a:t>
                </a:r>
                <a:r>
                  <a:rPr lang="en-US" sz="2400" dirty="0">
                    <a:latin typeface="National 2" panose="020B0504030502020203" pitchFamily="34" charset="77"/>
                  </a:rPr>
                  <a:t>would be the one that makes the smallest errors.</a:t>
                </a: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840" r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232954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latin typeface="National 2" panose="020B0504030502020203" pitchFamily="34" charset="77"/>
                  </a:rPr>
                  <a:t>The true observations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Our slightly erroneous predictions are:</a:t>
                </a:r>
                <a:endParaRPr lang="en-US" sz="2400" b="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error is therefore: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-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408977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can pick some values for beta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Calculate the error and plot it 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Pick some other values and repeat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can see a minimum, so there is a best fit!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129032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Calculate derivatives, set to 0, solve equation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48558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78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models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i="1" dirty="0"/>
              <a:t>k</a:t>
            </a:r>
            <a:r>
              <a:rPr lang="en-US" dirty="0"/>
              <a:t>-Nearest Neighbors Regression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regression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Diamond price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model’s basis function a reasonable choice?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 complexity adequate?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evidence for overfitting?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Statistics: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Generally very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Most frequent request: More ”how”, more math!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7459</TotalTime>
  <Words>1727</Words>
  <Application>Microsoft Macintosh PowerPoint</Application>
  <PresentationFormat>Widescreen</PresentationFormat>
  <Paragraphs>272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Regression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“regression”?</vt:lpstr>
      <vt:lpstr>Basics Regression problem or not?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Overfitting</vt:lpstr>
      <vt:lpstr>Similarity-based models k-Nearest Neighbors Regression</vt:lpstr>
      <vt:lpstr>Beyond this session The many, many, MANY kinds of regression models</vt:lpstr>
      <vt:lpstr>Case study Diamond price prediction</vt:lpstr>
      <vt:lpstr>Critical thinking Regression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527</cp:revision>
  <cp:lastPrinted>2018-02-22T17:02:12Z</cp:lastPrinted>
  <dcterms:created xsi:type="dcterms:W3CDTF">2022-10-13T16:56:26Z</dcterms:created>
  <dcterms:modified xsi:type="dcterms:W3CDTF">2023-04-21T20:23:52Z</dcterms:modified>
  <cp:category/>
</cp:coreProperties>
</file>